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handoutMasterIdLst>
    <p:handoutMasterId r:id="rId10"/>
  </p:handoutMasterIdLst>
  <p:sldIdLst>
    <p:sldId id="278" r:id="rId2"/>
    <p:sldId id="282" r:id="rId3"/>
    <p:sldId id="277" r:id="rId4"/>
    <p:sldId id="279" r:id="rId5"/>
    <p:sldId id="280" r:id="rId6"/>
    <p:sldId id="275" r:id="rId7"/>
    <p:sldId id="281" r:id="rId8"/>
  </p:sldIdLst>
  <p:sldSz cx="9001125" cy="9001125"/>
  <p:notesSz cx="10234613" cy="7099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C64"/>
    <a:srgbClr val="C00000"/>
    <a:srgbClr val="E2E5E6"/>
    <a:srgbClr val="DEE1E2"/>
    <a:srgbClr val="D4D8DA"/>
    <a:srgbClr val="F5F5F5"/>
    <a:srgbClr val="C5CBCD"/>
    <a:srgbClr val="C1C7C9"/>
    <a:srgbClr val="ADB4B7"/>
    <a:srgbClr val="D0D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2022" y="-114"/>
      </p:cViewPr>
      <p:guideLst>
        <p:guide orient="horz" pos="2835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435304" cy="354580"/>
          </a:xfrm>
          <a:prstGeom prst="rect">
            <a:avLst/>
          </a:prstGeom>
        </p:spPr>
        <p:txBody>
          <a:bodyPr vert="horz" lIns="91432" tIns="45717" rIns="91432" bIns="4571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797023" y="0"/>
            <a:ext cx="4435304" cy="354580"/>
          </a:xfrm>
          <a:prstGeom prst="rect">
            <a:avLst/>
          </a:prstGeom>
        </p:spPr>
        <p:txBody>
          <a:bodyPr vert="horz" lIns="91432" tIns="45717" rIns="91432" bIns="45717" rtlCol="0"/>
          <a:lstStyle>
            <a:lvl1pPr algn="r">
              <a:defRPr sz="1200"/>
            </a:lvl1pPr>
          </a:lstStyle>
          <a:p>
            <a:fld id="{F806B1DE-7092-469E-B2B9-F3BCF0454665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6743620"/>
            <a:ext cx="4435304" cy="354580"/>
          </a:xfrm>
          <a:prstGeom prst="rect">
            <a:avLst/>
          </a:prstGeom>
        </p:spPr>
        <p:txBody>
          <a:bodyPr vert="horz" lIns="91432" tIns="45717" rIns="91432" bIns="4571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797023" y="6743620"/>
            <a:ext cx="4435304" cy="354580"/>
          </a:xfrm>
          <a:prstGeom prst="rect">
            <a:avLst/>
          </a:prstGeom>
        </p:spPr>
        <p:txBody>
          <a:bodyPr vert="horz" lIns="91432" tIns="45717" rIns="91432" bIns="45717" rtlCol="0" anchor="b"/>
          <a:lstStyle>
            <a:lvl1pPr algn="r">
              <a:defRPr sz="1200"/>
            </a:lvl1pPr>
          </a:lstStyle>
          <a:p>
            <a:fld id="{F29CABE5-252E-487E-90A7-915E4B874D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547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435304" cy="354580"/>
          </a:xfrm>
          <a:prstGeom prst="rect">
            <a:avLst/>
          </a:prstGeom>
        </p:spPr>
        <p:txBody>
          <a:bodyPr vert="horz" lIns="91432" tIns="45717" rIns="91432" bIns="4571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797023" y="0"/>
            <a:ext cx="4435304" cy="354580"/>
          </a:xfrm>
          <a:prstGeom prst="rect">
            <a:avLst/>
          </a:prstGeom>
        </p:spPr>
        <p:txBody>
          <a:bodyPr vert="horz" lIns="91432" tIns="45717" rIns="91432" bIns="45717" rtlCol="0"/>
          <a:lstStyle>
            <a:lvl1pPr algn="r">
              <a:defRPr sz="1200"/>
            </a:lvl1pPr>
          </a:lstStyle>
          <a:p>
            <a:fld id="{9B74C075-D7A9-475A-B0A0-2D29DD2BDE89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786188" y="533400"/>
            <a:ext cx="2662237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7" rIns="91432" bIns="4571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23005" y="3371809"/>
            <a:ext cx="8188606" cy="3194520"/>
          </a:xfrm>
          <a:prstGeom prst="rect">
            <a:avLst/>
          </a:prstGeom>
        </p:spPr>
        <p:txBody>
          <a:bodyPr vert="horz" lIns="91432" tIns="45717" rIns="91432" bIns="4571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6743620"/>
            <a:ext cx="4435304" cy="354580"/>
          </a:xfrm>
          <a:prstGeom prst="rect">
            <a:avLst/>
          </a:prstGeom>
        </p:spPr>
        <p:txBody>
          <a:bodyPr vert="horz" lIns="91432" tIns="45717" rIns="91432" bIns="4571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797023" y="6743620"/>
            <a:ext cx="4435304" cy="354580"/>
          </a:xfrm>
          <a:prstGeom prst="rect">
            <a:avLst/>
          </a:prstGeom>
        </p:spPr>
        <p:txBody>
          <a:bodyPr vert="horz" lIns="91432" tIns="45717" rIns="91432" bIns="45717" rtlCol="0" anchor="b"/>
          <a:lstStyle>
            <a:lvl1pPr algn="r">
              <a:defRPr sz="1200"/>
            </a:lvl1pPr>
          </a:lstStyle>
          <a:p>
            <a:fld id="{3DF3C000-B536-453D-8F8B-10EE9F153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902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C000-B536-453D-8F8B-10EE9F153F4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242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C000-B536-453D-8F8B-10EE9F153F4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095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C000-B536-453D-8F8B-10EE9F153F4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095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C000-B536-453D-8F8B-10EE9F153F4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095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C000-B536-453D-8F8B-10EE9F153F4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095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C000-B536-453D-8F8B-10EE9F153F4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242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C000-B536-453D-8F8B-10EE9F153F4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095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5085" y="800101"/>
            <a:ext cx="7650956" cy="56007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0169" y="6500813"/>
            <a:ext cx="6300788" cy="1600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5816" y="360463"/>
            <a:ext cx="2025253" cy="768012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0056" y="360463"/>
            <a:ext cx="5925741" cy="76801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027" y="1800226"/>
            <a:ext cx="7650956" cy="3287911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027" y="5340252"/>
            <a:ext cx="7650956" cy="1485602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25553" y="5150644"/>
            <a:ext cx="83447" cy="11126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22453" y="5150644"/>
            <a:ext cx="83447" cy="11126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29592" y="5150644"/>
            <a:ext cx="83447" cy="11126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5572" y="2100263"/>
            <a:ext cx="3975497" cy="5940326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0045" y="2100262"/>
            <a:ext cx="3978497" cy="594074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056" y="2100263"/>
            <a:ext cx="3977060" cy="8001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5573" y="2100263"/>
            <a:ext cx="3978622" cy="8001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0056" y="2904363"/>
            <a:ext cx="3978497" cy="513664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599575" y="2904364"/>
            <a:ext cx="3978497" cy="513605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4789" y="350044"/>
            <a:ext cx="2961308" cy="2750344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901" y="358379"/>
            <a:ext cx="4917803" cy="76822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4789" y="3200401"/>
            <a:ext cx="2961308" cy="4840189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3333" y="300037"/>
            <a:ext cx="5622577" cy="1175147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4562" y="1500188"/>
            <a:ext cx="5960119" cy="5960120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53333" y="7625953"/>
            <a:ext cx="5622577" cy="70008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58000"/>
                    </a14:imgEffect>
                  </a14:imgLayer>
                </a14:imgProps>
              </a:ext>
            </a:extLst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0056" y="0"/>
            <a:ext cx="8101013" cy="21002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056" y="2100263"/>
            <a:ext cx="8101013" cy="5940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63920" y="8342710"/>
            <a:ext cx="2053382" cy="479227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8866" y="8342710"/>
            <a:ext cx="2803475" cy="479227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9790" y="8342710"/>
            <a:ext cx="553194" cy="479227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325608" y="8530442"/>
            <a:ext cx="83447" cy="11126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0227" y="8530442"/>
            <a:ext cx="83447" cy="11126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2.wd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microsoft.com/office/2007/relationships/hdphoto" Target="../media/hdphoto2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04118" y="1692250"/>
            <a:ext cx="7992888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44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ПОЛУЧАЙТЕ </a:t>
            </a:r>
            <a:r>
              <a:rPr lang="ru-RU" altLang="ru-RU" sz="4400" b="1" i="1" dirty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НАЛОГОВЫЕ УВЕДОМЛЕНИЯ И ТРЕБОВАНИЯ  </a:t>
            </a:r>
            <a:r>
              <a:rPr lang="ru-RU" altLang="ru-RU" sz="44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НА УПЛАТУ ИМУЩЕСТВЕННЫХ НАЛОГОВ И НДФЛ </a:t>
            </a:r>
            <a:endParaRPr lang="ru-RU" altLang="ru-RU" sz="4400" b="1" i="1" dirty="0" smtClean="0">
              <a:solidFill>
                <a:schemeClr val="tx1">
                  <a:lumMod val="85000"/>
                  <a:lumOff val="15000"/>
                </a:schemeClr>
              </a:solidFill>
              <a:latin typeface="Arial Narrow" pitchFamily="34" charset="0"/>
              <a:cs typeface="Arial" pitchFamily="34" charset="0"/>
            </a:endParaRP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4400" b="1" i="1" dirty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НА ГОСУСЛУГАХ 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692250" y="534483"/>
            <a:ext cx="4464496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43434"/>
                </a:solidFill>
                <a:effectLst/>
                <a:latin typeface="PF Din Text Cond Pro Medium" pitchFamily="2" charset="0"/>
                <a:cs typeface="Arial" pitchFamily="34" charset="0"/>
              </a:rPr>
              <a:t>УПРАВЛЕНИЕ ФЕДЕРАЛЬНОЙ НАЛОГОВОЙ СЛУЖБЫ 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43434"/>
                </a:solidFill>
                <a:effectLst/>
                <a:latin typeface="PF Din Text Cond Pro Medium" pitchFamily="2" charset="0"/>
                <a:cs typeface="Arial" pitchFamily="34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43434"/>
                </a:solidFill>
                <a:effectLst/>
                <a:latin typeface="PF Din Text Cond Pro Medium" pitchFamily="2" charset="0"/>
                <a:cs typeface="Arial" pitchFamily="34" charset="0"/>
              </a:rPr>
              <a:t>ПО РЕСПУБЛИКЕ БАШКОРТОСТАН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19562" y="8504180"/>
            <a:ext cx="76200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PF Din Text Cond Pro Medium" pitchFamily="2" charset="0"/>
                <a:cs typeface="Arial" pitchFamily="34" charset="0"/>
              </a:rPr>
              <a:t>2023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5425405" y="8508148"/>
            <a:ext cx="3251621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PF Din Text Cond Pro Medium" pitchFamily="2" charset="0"/>
                <a:cs typeface="Arial" pitchFamily="34" charset="0"/>
              </a:rPr>
              <a:t>www.nalog.gov.ru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24098" y="8513704"/>
            <a:ext cx="3096344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PF Din Text Cond Pro Medium" pitchFamily="2" charset="0"/>
                <a:cs typeface="Arial" pitchFamily="34" charset="0"/>
              </a:rPr>
              <a:t>8-800-222-22-22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5" descr="FNS_gerb_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66" y="318922"/>
            <a:ext cx="992430" cy="1021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</p:pic>
      <p:pic>
        <p:nvPicPr>
          <p:cNvPr id="15" name="Picture 6" descr="gosuslugi______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00" b="100000" l="0" r="100000">
                        <a14:foregroundMark x1="35165" y1="31500" x2="35165" y2="31500"/>
                        <a14:foregroundMark x1="19780" y1="33500" x2="19780" y2="33500"/>
                        <a14:foregroundMark x1="4396" y1="34000" x2="4396" y2="34000"/>
                        <a14:foregroundMark x1="18681" y1="53000" x2="18681" y2="53000"/>
                        <a14:foregroundMark x1="33516" y1="54000" x2="33516" y2="54000"/>
                        <a14:foregroundMark x1="53846" y1="56500" x2="54396" y2="57500"/>
                        <a14:foregroundMark x1="62088" y1="54000" x2="62088" y2="54000"/>
                        <a14:foregroundMark x1="73077" y1="54000" x2="73077" y2="54000"/>
                        <a14:foregroundMark x1="5495" y1="51000" x2="5495" y2="51000"/>
                        <a14:foregroundMark x1="4396" y1="55500" x2="4396" y2="55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922" y="318922"/>
            <a:ext cx="920445" cy="101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2130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645738" y="3060402"/>
            <a:ext cx="45719" cy="482453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Овал 26"/>
          <p:cNvSpPr/>
          <p:nvPr/>
        </p:nvSpPr>
        <p:spPr>
          <a:xfrm>
            <a:off x="567360" y="3361418"/>
            <a:ext cx="187920" cy="20304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" name="Овал 26"/>
          <p:cNvSpPr/>
          <p:nvPr/>
        </p:nvSpPr>
        <p:spPr>
          <a:xfrm>
            <a:off x="568226" y="5089610"/>
            <a:ext cx="187920" cy="20304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" name="Овал 26"/>
          <p:cNvSpPr/>
          <p:nvPr/>
        </p:nvSpPr>
        <p:spPr>
          <a:xfrm>
            <a:off x="568226" y="6889810"/>
            <a:ext cx="187920" cy="20304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TextBox 8"/>
          <p:cNvSpPr txBox="1"/>
          <p:nvPr/>
        </p:nvSpPr>
        <p:spPr>
          <a:xfrm>
            <a:off x="1116186" y="3204418"/>
            <a:ext cx="75232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ШАГ 1.</a:t>
            </a:r>
            <a:r>
              <a:rPr lang="ru-RU" sz="3200" b="1" dirty="0" smtClean="0">
                <a:solidFill>
                  <a:srgbClr val="003C64"/>
                </a:solidFill>
                <a:latin typeface="Arial Narrow" panose="020B0606020202030204" pitchFamily="34" charset="0"/>
              </a:rPr>
              <a:t> </a:t>
            </a: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Сформировать согласие на </a:t>
            </a:r>
            <a:r>
              <a:rPr lang="ru-RU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Госуслугах</a:t>
            </a:r>
            <a:endParaRPr lang="ru-RU" sz="32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6186" y="4860602"/>
            <a:ext cx="698781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ШАГ 2.</a:t>
            </a:r>
            <a:r>
              <a:rPr lang="ru-RU" sz="3200" b="1" dirty="0" smtClean="0">
                <a:solidFill>
                  <a:srgbClr val="003C64"/>
                </a:solidFill>
                <a:latin typeface="Arial Narrow" panose="020B0606020202030204" pitchFamily="34" charset="0"/>
              </a:rPr>
              <a:t> </a:t>
            </a:r>
            <a:r>
              <a:rPr lang="ru-R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Подписать </a:t>
            </a: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согласие в приложении </a:t>
            </a:r>
          </a:p>
          <a:p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«</a:t>
            </a:r>
            <a:r>
              <a:rPr lang="ru-RU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Госключ</a:t>
            </a: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»</a:t>
            </a:r>
            <a:endParaRPr lang="ru-RU" sz="32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16186" y="6660802"/>
            <a:ext cx="7704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ШАГ 3.</a:t>
            </a:r>
            <a:r>
              <a:rPr lang="ru-RU" sz="3200" b="1" dirty="0" smtClean="0">
                <a:solidFill>
                  <a:srgbClr val="003C64"/>
                </a:solidFill>
                <a:latin typeface="Arial Narrow" panose="020B0606020202030204" pitchFamily="34" charset="0"/>
              </a:rPr>
              <a:t> </a:t>
            </a:r>
            <a:r>
              <a:rPr lang="ru-R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П</a:t>
            </a: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олучить подтверждение от налогового органа </a:t>
            </a:r>
            <a:endParaRPr lang="ru-RU" sz="32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4119562" y="8504180"/>
            <a:ext cx="76200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PF Din Text Cond Pro Medium" pitchFamily="2" charset="0"/>
                <a:cs typeface="Arial" pitchFamily="34" charset="0"/>
              </a:rPr>
              <a:t>2023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5425405" y="8508148"/>
            <a:ext cx="3251621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PF Din Text Cond Pro Medium" pitchFamily="2" charset="0"/>
                <a:cs typeface="Arial" pitchFamily="34" charset="0"/>
              </a:rPr>
              <a:t>www.nalog.gov.ru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324098" y="8513704"/>
            <a:ext cx="3096344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PF Din Text Cond Pro Medium" pitchFamily="2" charset="0"/>
                <a:cs typeface="Arial" pitchFamily="34" charset="0"/>
              </a:rPr>
              <a:t>8-800-222-22-22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645738" y="1620242"/>
            <a:ext cx="7887272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i="1" dirty="0" smtClean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КАК ПОДКЛЮЧИТЬ ФУНКЦИЮ </a:t>
            </a:r>
            <a:r>
              <a:rPr lang="ru-RU" altLang="ru-R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ПОЛУЧЕНИЯ </a:t>
            </a:r>
            <a:r>
              <a:rPr lang="ru-RU" altLang="ru-RU" sz="3200" b="1" i="1" spc="-8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НАЛОГОВОГО УВЕДОМЛЕНИЯ НА ГОСУСЛУГАХ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1692250" y="534483"/>
            <a:ext cx="4464496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43434"/>
                </a:solidFill>
                <a:effectLst/>
                <a:latin typeface="PF Din Text Cond Pro Medium" pitchFamily="2" charset="0"/>
                <a:cs typeface="Arial" pitchFamily="34" charset="0"/>
              </a:rPr>
              <a:t>УПРАВЛЕНИЕ ФЕДЕРАЛЬНОЙ НАЛОГОВОЙ СЛУЖБЫ 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43434"/>
                </a:solidFill>
                <a:effectLst/>
                <a:latin typeface="PF Din Text Cond Pro Medium" pitchFamily="2" charset="0"/>
                <a:cs typeface="Arial" pitchFamily="34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43434"/>
                </a:solidFill>
                <a:effectLst/>
                <a:latin typeface="PF Din Text Cond Pro Medium" pitchFamily="2" charset="0"/>
                <a:cs typeface="Arial" pitchFamily="34" charset="0"/>
              </a:rPr>
              <a:t>ПО РЕСПУБЛИКЕ БАШКОРТОСТАН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5" descr="FNS_gerb_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66" y="318922"/>
            <a:ext cx="992430" cy="1021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</p:pic>
      <p:pic>
        <p:nvPicPr>
          <p:cNvPr id="20" name="Picture 6" descr="gosuslugi______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00" b="100000" l="0" r="100000">
                        <a14:foregroundMark x1="35165" y1="31500" x2="35165" y2="31500"/>
                        <a14:foregroundMark x1="19780" y1="33500" x2="19780" y2="33500"/>
                        <a14:foregroundMark x1="4396" y1="34000" x2="4396" y2="34000"/>
                        <a14:foregroundMark x1="18681" y1="53000" x2="18681" y2="53000"/>
                        <a14:foregroundMark x1="33516" y1="54000" x2="33516" y2="54000"/>
                        <a14:foregroundMark x1="53846" y1="56500" x2="54396" y2="57500"/>
                        <a14:foregroundMark x1="62088" y1="54000" x2="62088" y2="54000"/>
                        <a14:foregroundMark x1="73077" y1="54000" x2="73077" y2="54000"/>
                        <a14:foregroundMark x1="5495" y1="51000" x2="5495" y2="51000"/>
                        <a14:foregroundMark x1="4396" y1="55500" x2="4396" y2="55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922" y="318922"/>
            <a:ext cx="920445" cy="101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3162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qr-co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62" y="4554686"/>
            <a:ext cx="2124000" cy="2124000"/>
          </a:xfrm>
          <a:prstGeom prst="rect">
            <a:avLst/>
          </a:prstGeom>
          <a:noFill/>
          <a:ln w="25400" algn="in">
            <a:solidFill>
              <a:srgbClr val="003C6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</p:pic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260202" y="2916386"/>
            <a:ext cx="4680520" cy="5400600"/>
          </a:xfrm>
          <a:prstGeom prst="roundRect">
            <a:avLst>
              <a:gd name="adj" fmla="val 16667"/>
            </a:avLst>
          </a:prstGeom>
          <a:solidFill>
            <a:srgbClr val="99CCFF">
              <a:alpha val="50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5" name="Picture 3" descr="Screenshot_2023-07-04-17-58-43-76_21da60175e70af211acc4f26191b7a7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0" b="18568"/>
          <a:stretch>
            <a:fillRect/>
          </a:stretch>
        </p:blipFill>
        <p:spPr bwMode="auto">
          <a:xfrm>
            <a:off x="2177213" y="4140522"/>
            <a:ext cx="2899413" cy="4104456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 algn="in">
                <a:solidFill>
                  <a:srgbClr val="F2F2F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99190" dir="3011666" algn="ctr" rotWithShape="0">
                    <a:srgbClr val="B2B2B2">
                      <a:alpha val="50000"/>
                    </a:srgbClr>
                  </a:outerShdw>
                </a:effectLst>
              </a14:hiddenEffects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293540" y="3003786"/>
            <a:ext cx="4647182" cy="1208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 Narrow" pitchFamily="34" charset="0"/>
                <a:cs typeface="Arial" pitchFamily="34" charset="0"/>
              </a:rPr>
              <a:t>ШАГ 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 Narrow" pitchFamily="34" charset="0"/>
                <a:cs typeface="Arial" pitchFamily="34" charset="0"/>
              </a:rPr>
              <a:t>Сформировать согласие </a:t>
            </a:r>
            <a:r>
              <a:rPr lang="ru-RU" altLang="ru-RU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на </a:t>
            </a:r>
            <a:r>
              <a:rPr lang="ru-RU" altLang="ru-RU" sz="2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Госуслугах</a:t>
            </a:r>
            <a:r>
              <a:rPr lang="ru-RU" altLang="ru-RU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kumimoji="0" lang="ru-RU" altLang="ru-RU" sz="2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 Narrow" pitchFamily="34" charset="0"/>
                <a:cs typeface="Arial" pitchFamily="34" charset="0"/>
              </a:rPr>
              <a:t>в разделе «Налоговые уведомления»</a:t>
            </a:r>
            <a:endParaRPr kumimoji="0" lang="ru-RU" altLang="ru-RU" sz="22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119562" y="8504180"/>
            <a:ext cx="76200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PF Din Text Cond Pro Medium" pitchFamily="2" charset="0"/>
                <a:cs typeface="Arial" pitchFamily="34" charset="0"/>
              </a:rPr>
              <a:t>2023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5425405" y="8508148"/>
            <a:ext cx="3251621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PF Din Text Cond Pro Medium" pitchFamily="2" charset="0"/>
                <a:cs typeface="Arial" pitchFamily="34" charset="0"/>
              </a:rPr>
              <a:t>www.nalog.gov.ru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324098" y="8513704"/>
            <a:ext cx="3096344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PF Din Text Cond Pro Medium" pitchFamily="2" charset="0"/>
                <a:cs typeface="Arial" pitchFamily="34" charset="0"/>
              </a:rPr>
              <a:t>8-800-222-22-22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1692250" y="534483"/>
            <a:ext cx="4464496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43434"/>
                </a:solidFill>
                <a:effectLst/>
                <a:latin typeface="PF Din Text Cond Pro Medium" pitchFamily="2" charset="0"/>
                <a:cs typeface="Arial" pitchFamily="34" charset="0"/>
              </a:rPr>
              <a:t>УПРАВЛЕНИЕ ФЕДЕРАЛЬНОЙ НАЛОГОВОЙ СЛУЖБЫ 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43434"/>
                </a:solidFill>
                <a:effectLst/>
                <a:latin typeface="PF Din Text Cond Pro Medium" pitchFamily="2" charset="0"/>
                <a:cs typeface="Arial" pitchFamily="34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43434"/>
                </a:solidFill>
                <a:effectLst/>
                <a:latin typeface="PF Din Text Cond Pro Medium" pitchFamily="2" charset="0"/>
                <a:cs typeface="Arial" pitchFamily="34" charset="0"/>
              </a:rPr>
              <a:t>ПО РЕСПУБЛИКЕ БАШКОРТОСТАН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" name="Picture 5" descr="FNS_gerb_202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66" y="318922"/>
            <a:ext cx="992430" cy="1021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</p:pic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645738" y="1620242"/>
            <a:ext cx="7887272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i="1" dirty="0" smtClean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КАК ПОДКЛЮЧИТЬ ФУНКЦИЮ </a:t>
            </a:r>
            <a:r>
              <a:rPr lang="ru-RU" altLang="ru-R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ПОЛУЧЕНИЯ </a:t>
            </a:r>
            <a:r>
              <a:rPr lang="ru-RU" altLang="ru-RU" sz="3200" b="1" i="1" spc="-8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НАЛОГОВОГО УВЕДОМЛЕНИЯ НА ГОСУСЛУГАХ</a:t>
            </a:r>
          </a:p>
        </p:txBody>
      </p:sp>
      <p:pic>
        <p:nvPicPr>
          <p:cNvPr id="16" name="Picture 6" descr="gosuslugi______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00" b="100000" l="0" r="100000">
                        <a14:foregroundMark x1="35165" y1="31500" x2="35165" y2="31500"/>
                        <a14:foregroundMark x1="19780" y1="33500" x2="19780" y2="33500"/>
                        <a14:foregroundMark x1="4396" y1="34000" x2="4396" y2="34000"/>
                        <a14:foregroundMark x1="18681" y1="53000" x2="18681" y2="53000"/>
                        <a14:foregroundMark x1="33516" y1="54000" x2="33516" y2="54000"/>
                        <a14:foregroundMark x1="53846" y1="56500" x2="54396" y2="57500"/>
                        <a14:foregroundMark x1="62088" y1="54000" x2="62088" y2="54000"/>
                        <a14:foregroundMark x1="73077" y1="54000" x2="73077" y2="54000"/>
                        <a14:foregroundMark x1="5495" y1="51000" x2="5495" y2="51000"/>
                        <a14:foregroundMark x1="4396" y1="55500" x2="4396" y2="55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922" y="318922"/>
            <a:ext cx="920445" cy="101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973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2"/>
          <p:cNvSpPr>
            <a:spLocks noChangeArrowheads="1"/>
          </p:cNvSpPr>
          <p:nvPr/>
        </p:nvSpPr>
        <p:spPr bwMode="auto">
          <a:xfrm>
            <a:off x="1260202" y="2988394"/>
            <a:ext cx="4680520" cy="5400600"/>
          </a:xfrm>
          <a:prstGeom prst="roundRect">
            <a:avLst>
              <a:gd name="adj" fmla="val 16667"/>
            </a:avLst>
          </a:prstGeom>
          <a:solidFill>
            <a:srgbClr val="99CCFF">
              <a:alpha val="50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8" name="Picture 6" descr="ГК"/>
          <p:cNvPicPr>
            <a:picLocks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82586" y="4626694"/>
            <a:ext cx="2122589" cy="2124000"/>
          </a:xfrm>
          <a:prstGeom prst="rect">
            <a:avLst/>
          </a:prstGeom>
          <a:noFill/>
          <a:ln w="25400" algn="in">
            <a:solidFill>
              <a:srgbClr val="003C6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99190" dir="3011666" algn="ctr" rotWithShape="0">
                    <a:srgbClr val="B2B2B2">
                      <a:alpha val="50000"/>
                    </a:srgbClr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40322" y="4134952"/>
            <a:ext cx="2634059" cy="418063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 algn="in">
                <a:solidFill>
                  <a:srgbClr val="F2F2F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99190" dir="3011666" algn="ctr" rotWithShape="0">
                    <a:srgbClr val="B2B2B2">
                      <a:alpha val="50000"/>
                    </a:srgbClr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31" t="6693" r="25308" b="7170"/>
          <a:stretch>
            <a:fillRect/>
          </a:stretch>
        </p:blipFill>
        <p:spPr bwMode="auto">
          <a:xfrm>
            <a:off x="2738745" y="6540395"/>
            <a:ext cx="1837212" cy="1614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836266" y="3014985"/>
            <a:ext cx="3672408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 Narrow" pitchFamily="34" charset="0"/>
                <a:cs typeface="Arial" pitchFamily="34" charset="0"/>
              </a:rPr>
              <a:t>ШАГ 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 Narrow" pitchFamily="34" charset="0"/>
                <a:cs typeface="Arial" pitchFamily="34" charset="0"/>
              </a:rPr>
              <a:t>Подписать согласие</a:t>
            </a:r>
            <a:r>
              <a:rPr kumimoji="0" lang="ru-RU" altLang="ru-RU" sz="2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 Narrow" pitchFamily="34" charset="0"/>
                <a:cs typeface="Arial" pitchFamily="34" charset="0"/>
              </a:rPr>
              <a:t/>
            </a:r>
            <a:br>
              <a:rPr kumimoji="0" lang="ru-RU" altLang="ru-RU" sz="2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 Narrow" pitchFamily="34" charset="0"/>
                <a:cs typeface="Arial" pitchFamily="34" charset="0"/>
              </a:rPr>
            </a:br>
            <a:r>
              <a:rPr kumimoji="0" lang="ru-RU" altLang="ru-RU" sz="2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 Narrow" pitchFamily="34" charset="0"/>
                <a:cs typeface="Arial" pitchFamily="34" charset="0"/>
              </a:rPr>
              <a:t>в </a:t>
            </a:r>
            <a:r>
              <a:rPr lang="ru-RU" altLang="ru-RU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приложении </a:t>
            </a:r>
            <a:r>
              <a:rPr lang="en-US" altLang="ru-RU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«</a:t>
            </a:r>
            <a:r>
              <a:rPr lang="ru-RU" altLang="ru-RU" sz="2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Госключ</a:t>
            </a:r>
            <a:r>
              <a:rPr lang="en-US" altLang="ru-RU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»</a:t>
            </a:r>
            <a:endParaRPr lang="ru-RU" altLang="ru-RU" sz="2200" b="1" dirty="0">
              <a:solidFill>
                <a:schemeClr val="tx1">
                  <a:lumMod val="85000"/>
                  <a:lumOff val="1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4119562" y="8504180"/>
            <a:ext cx="76200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PF Din Text Cond Pro Medium" pitchFamily="2" charset="0"/>
                <a:cs typeface="Arial" pitchFamily="34" charset="0"/>
              </a:rPr>
              <a:t>2023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425405" y="8508148"/>
            <a:ext cx="3251621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PF Din Text Cond Pro Medium" pitchFamily="2" charset="0"/>
                <a:cs typeface="Arial" pitchFamily="34" charset="0"/>
              </a:rPr>
              <a:t>www.nalog.gov.ru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324098" y="8513704"/>
            <a:ext cx="3096344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PF Din Text Cond Pro Medium" pitchFamily="2" charset="0"/>
                <a:cs typeface="Arial" pitchFamily="34" charset="0"/>
              </a:rPr>
              <a:t>8-800-222-22-22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1692250" y="534483"/>
            <a:ext cx="4464496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43434"/>
                </a:solidFill>
                <a:effectLst/>
                <a:latin typeface="PF Din Text Cond Pro Medium" pitchFamily="2" charset="0"/>
                <a:cs typeface="Arial" pitchFamily="34" charset="0"/>
              </a:rPr>
              <a:t>УПРАВЛЕНИЕ ФЕДЕРАЛЬНОЙ НАЛОГОВОЙ СЛУЖБЫ 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43434"/>
                </a:solidFill>
                <a:effectLst/>
                <a:latin typeface="PF Din Text Cond Pro Medium" pitchFamily="2" charset="0"/>
                <a:cs typeface="Arial" pitchFamily="34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43434"/>
                </a:solidFill>
                <a:effectLst/>
                <a:latin typeface="PF Din Text Cond Pro Medium" pitchFamily="2" charset="0"/>
                <a:cs typeface="Arial" pitchFamily="34" charset="0"/>
              </a:rPr>
              <a:t>ПО РЕСПУБЛИКЕ БАШКОРТОСТАН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" name="Picture 5" descr="FNS_gerb_202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66" y="318922"/>
            <a:ext cx="992430" cy="1021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645738" y="1620242"/>
            <a:ext cx="7887272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i="1" dirty="0" smtClean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КАК ПОДКЛЮЧИТЬ ФУНКЦИЮ </a:t>
            </a:r>
            <a:r>
              <a:rPr lang="ru-RU" altLang="ru-R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ПОЛУЧЕНИЯ </a:t>
            </a:r>
            <a:r>
              <a:rPr lang="ru-RU" altLang="ru-RU" sz="3200" b="1" i="1" spc="-8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НАЛОГОВОГО УВЕДОМЛЕНИЯ НА ГОСУСЛУГАХ</a:t>
            </a:r>
          </a:p>
        </p:txBody>
      </p:sp>
      <p:pic>
        <p:nvPicPr>
          <p:cNvPr id="19" name="Picture 6" descr="gosuslugi_______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500" b="100000" l="0" r="100000">
                        <a14:foregroundMark x1="35165" y1="31500" x2="35165" y2="31500"/>
                        <a14:foregroundMark x1="19780" y1="33500" x2="19780" y2="33500"/>
                        <a14:foregroundMark x1="4396" y1="34000" x2="4396" y2="34000"/>
                        <a14:foregroundMark x1="18681" y1="53000" x2="18681" y2="53000"/>
                        <a14:foregroundMark x1="33516" y1="54000" x2="33516" y2="54000"/>
                        <a14:foregroundMark x1="53846" y1="56500" x2="54396" y2="57500"/>
                        <a14:foregroundMark x1="62088" y1="54000" x2="62088" y2="54000"/>
                        <a14:foregroundMark x1="73077" y1="54000" x2="73077" y2="54000"/>
                        <a14:foregroundMark x1="5495" y1="51000" x2="5495" y2="51000"/>
                        <a14:foregroundMark x1="4396" y1="55500" x2="4396" y2="55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922" y="318922"/>
            <a:ext cx="920445" cy="101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89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AutoShape 2"/>
          <p:cNvSpPr>
            <a:spLocks noChangeArrowheads="1"/>
          </p:cNvSpPr>
          <p:nvPr/>
        </p:nvSpPr>
        <p:spPr bwMode="auto">
          <a:xfrm>
            <a:off x="2196306" y="2820069"/>
            <a:ext cx="4680520" cy="5208885"/>
          </a:xfrm>
          <a:prstGeom prst="roundRect">
            <a:avLst>
              <a:gd name="adj" fmla="val 16667"/>
            </a:avLst>
          </a:prstGeom>
          <a:solidFill>
            <a:srgbClr val="99CCFF">
              <a:alpha val="50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684138" y="8028953"/>
            <a:ext cx="7776864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 smtClean="0">
                <a:solidFill>
                  <a:srgbClr val="004564"/>
                </a:solidFill>
                <a:latin typeface="Arial Narrow" pitchFamily="34" charset="0"/>
                <a:cs typeface="Arial" pitchFamily="34" charset="0"/>
              </a:rPr>
              <a:t>ЕСЛИ РЕШИТЕ БОЛЬШЕ НЕ ПОЛУЧАТЬ НАЛОГОВЫЕ УВЕДОМЛЕНИЯ ОТ ФНС РОССИИ НА ГОСУСЛУГАХ – ВЫ МОЖЕТЕ ОФОРМИТЬ ОТКАЗ</a:t>
            </a:r>
            <a:endParaRPr lang="ru-RU" altLang="ru-RU" sz="1400" b="1" dirty="0">
              <a:solidFill>
                <a:srgbClr val="004564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3132410" y="6163009"/>
            <a:ext cx="2808312" cy="172819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algn="in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0" b="41000"/>
          <a:stretch>
            <a:fillRect/>
          </a:stretch>
        </p:blipFill>
        <p:spPr bwMode="auto">
          <a:xfrm>
            <a:off x="3132411" y="3852490"/>
            <a:ext cx="2808311" cy="3174615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 algn="in">
                <a:solidFill>
                  <a:srgbClr val="F2F2F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99190" dir="3011666" algn="ctr" rotWithShape="0">
                    <a:srgbClr val="B2B2B2">
                      <a:alpha val="50000"/>
                    </a:srgbClr>
                  </a:outerShdw>
                </a:effectLst>
              </a14:hiddenEffects>
            </a:ext>
          </a:extLst>
        </p:spPr>
      </p:pic>
      <p:pic>
        <p:nvPicPr>
          <p:cNvPr id="5125" name="Picture 5" descr="299110_check_sign_check_sig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435" y="7027118"/>
            <a:ext cx="830263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</p:pic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772370" y="2796679"/>
            <a:ext cx="3586423" cy="83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 Narrow" pitchFamily="34" charset="0"/>
                <a:cs typeface="Arial" pitchFamily="34" charset="0"/>
              </a:rPr>
              <a:t>ШАГ 3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200" b="1" dirty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Получить </a:t>
            </a:r>
            <a:r>
              <a:rPr lang="ru-RU" altLang="ru-RU" sz="2200" b="1" dirty="0" smtClean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подтверждение</a:t>
            </a:r>
            <a:r>
              <a:rPr lang="ru-RU" altLang="ru-RU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/>
            </a:r>
            <a:br>
              <a:rPr lang="ru-RU" altLang="ru-RU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</a:br>
            <a:r>
              <a:rPr lang="ru-RU" altLang="ru-RU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от </a:t>
            </a:r>
            <a:r>
              <a:rPr lang="ru-RU" altLang="ru-RU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налогового органа</a:t>
            </a:r>
            <a:endParaRPr kumimoji="0" lang="ru-RU" altLang="ru-RU" sz="22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119562" y="8504180"/>
            <a:ext cx="76200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PF Din Text Cond Pro Medium" pitchFamily="2" charset="0"/>
                <a:cs typeface="Arial" pitchFamily="34" charset="0"/>
              </a:rPr>
              <a:t>2023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5425405" y="8508148"/>
            <a:ext cx="3251621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PF Din Text Cond Pro Medium" pitchFamily="2" charset="0"/>
                <a:cs typeface="Arial" pitchFamily="34" charset="0"/>
              </a:rPr>
              <a:t>www.nalog.gov.ru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24098" y="8513704"/>
            <a:ext cx="3096344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PF Din Text Cond Pro Medium" pitchFamily="2" charset="0"/>
                <a:cs typeface="Arial" pitchFamily="34" charset="0"/>
              </a:rPr>
              <a:t>8-800-222-22-22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1692250" y="534483"/>
            <a:ext cx="4464496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43434"/>
                </a:solidFill>
                <a:effectLst/>
                <a:latin typeface="PF Din Text Cond Pro Medium" pitchFamily="2" charset="0"/>
                <a:cs typeface="Arial" pitchFamily="34" charset="0"/>
              </a:rPr>
              <a:t>УПРАВЛЕНИЕ ФЕДЕРАЛЬНОЙ НАЛОГОВОЙ СЛУЖБЫ 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43434"/>
                </a:solidFill>
                <a:effectLst/>
                <a:latin typeface="PF Din Text Cond Pro Medium" pitchFamily="2" charset="0"/>
                <a:cs typeface="Arial" pitchFamily="34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43434"/>
                </a:solidFill>
                <a:effectLst/>
                <a:latin typeface="PF Din Text Cond Pro Medium" pitchFamily="2" charset="0"/>
                <a:cs typeface="Arial" pitchFamily="34" charset="0"/>
              </a:rPr>
              <a:t>ПО РЕСПУБЛИКЕ БАШКОРТОСТАН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" name="Picture 5" descr="FNS_gerb_202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66" y="318922"/>
            <a:ext cx="992430" cy="1021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645738" y="1620242"/>
            <a:ext cx="7887272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i="1" dirty="0" smtClean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КАК ПОДКЛЮЧИТЬ ФУНКЦИЮ </a:t>
            </a:r>
            <a:r>
              <a:rPr lang="ru-RU" altLang="ru-R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ПОЛУЧЕНИЯ </a:t>
            </a:r>
            <a:r>
              <a:rPr lang="ru-RU" altLang="ru-RU" sz="3200" b="1" i="1" spc="-8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НАЛОГОВОГО УВЕДОМЛЕНИЯ НА ГОСУСЛУГАХ</a:t>
            </a:r>
          </a:p>
        </p:txBody>
      </p:sp>
      <p:pic>
        <p:nvPicPr>
          <p:cNvPr id="16" name="Picture 6" descr="gosuslugi______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00" b="100000" l="0" r="100000">
                        <a14:foregroundMark x1="35165" y1="31500" x2="35165" y2="31500"/>
                        <a14:foregroundMark x1="19780" y1="33500" x2="19780" y2="33500"/>
                        <a14:foregroundMark x1="4396" y1="34000" x2="4396" y2="34000"/>
                        <a14:foregroundMark x1="18681" y1="53000" x2="18681" y2="53000"/>
                        <a14:foregroundMark x1="33516" y1="54000" x2="33516" y2="54000"/>
                        <a14:foregroundMark x1="53846" y1="56500" x2="54396" y2="57500"/>
                        <a14:foregroundMark x1="62088" y1="54000" x2="62088" y2="54000"/>
                        <a14:foregroundMark x1="73077" y1="54000" x2="73077" y2="54000"/>
                        <a14:foregroundMark x1="5495" y1="51000" x2="5495" y2="51000"/>
                        <a14:foregroundMark x1="4396" y1="55500" x2="4396" y2="55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922" y="318922"/>
            <a:ext cx="920445" cy="101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89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835526" y="1549108"/>
            <a:ext cx="7553467" cy="2159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i="1" dirty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ПРЕИМУЩЕСТВА ПОЛУЧЕНИЯ </a:t>
            </a:r>
            <a:r>
              <a:rPr lang="ru-RU" altLang="ru-RU" sz="30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НАЛОГОВЫХ УВЕДОМЛЕНИЙ </a:t>
            </a:r>
            <a:r>
              <a:rPr lang="ru-RU" altLang="ru-RU" sz="30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И </a:t>
            </a:r>
            <a:r>
              <a:rPr lang="ru-RU" altLang="ru-RU" sz="30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ТРЕБОВАНИЙ НА </a:t>
            </a:r>
            <a:r>
              <a:rPr lang="ru-RU" altLang="ru-RU" sz="30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УПЛАТУ ИМУЩЕСТВЕННЫХ НАЛОГОВ И НДФЛ  </a:t>
            </a:r>
            <a:r>
              <a:rPr lang="ru-RU" altLang="ru-RU" sz="30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/>
            </a:r>
            <a:br>
              <a:rPr lang="ru-RU" altLang="ru-RU" sz="30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</a:br>
            <a:r>
              <a:rPr lang="ru-RU" altLang="ru-RU" sz="3200" b="1" i="1" dirty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НА ГОСУСЛУГАХ 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19562" y="8504180"/>
            <a:ext cx="76200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PF Din Text Cond Pro Medium" pitchFamily="2" charset="0"/>
                <a:cs typeface="Arial" pitchFamily="34" charset="0"/>
              </a:rPr>
              <a:t>2023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5425405" y="8508148"/>
            <a:ext cx="3251621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PF Din Text Cond Pro Medium" pitchFamily="2" charset="0"/>
                <a:cs typeface="Arial" pitchFamily="34" charset="0"/>
              </a:rPr>
              <a:t>www.nalog.gov.ru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324098" y="8513704"/>
            <a:ext cx="3096344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PF Din Text Cond Pro Medium" pitchFamily="2" charset="0"/>
                <a:cs typeface="Arial" pitchFamily="34" charset="0"/>
              </a:rPr>
              <a:t>8-800-222-22-22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835527" y="3709350"/>
            <a:ext cx="7330070" cy="4463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buFont typeface="Wingdings" panose="05000000000000000000" pitchFamily="2" charset="2"/>
              <a:buChar char="ü"/>
              <a:tabLst/>
            </a:pPr>
            <a:r>
              <a:rPr kumimoji="0" lang="ru-RU" altLang="ru-RU" sz="2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 Narrow" pitchFamily="34" charset="0"/>
                <a:cs typeface="Arial" pitchFamily="34" charset="0"/>
              </a:rPr>
              <a:t>УДОБНО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 Narrow" pitchFamily="34" charset="0"/>
                <a:cs typeface="Arial" pitchFamily="34" charset="0"/>
              </a:rPr>
              <a:t>: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3C64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 Narrow" pitchFamily="34" charset="0"/>
                <a:cs typeface="Arial" pitchFamily="34" charset="0"/>
              </a:rPr>
              <a:t>Узнаёте о всех начислениях вовремя</a:t>
            </a:r>
          </a:p>
          <a:p>
            <a:pPr marR="0" lvl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 Narrow" pitchFamily="34" charset="0"/>
                <a:cs typeface="Arial" pitchFamily="34" charset="0"/>
              </a:rPr>
              <a:t>Без подключения на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 Narrow" pitchFamily="34" charset="0"/>
                <a:cs typeface="Arial" pitchFamily="34" charset="0"/>
              </a:rPr>
              <a:t>Госуслуги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 Narrow" pitchFamily="34" charset="0"/>
                <a:cs typeface="Arial" pitchFamily="34" charset="0"/>
              </a:rPr>
              <a:t> приходит только </a:t>
            </a:r>
            <a:b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 Narrow" pitchFamily="34" charset="0"/>
                <a:cs typeface="Arial" pitchFamily="34" charset="0"/>
              </a:rPr>
            </a:b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 Narrow" pitchFamily="34" charset="0"/>
                <a:cs typeface="Arial" pitchFamily="34" charset="0"/>
              </a:rPr>
              <a:t>напоминание об уже имеющейся  задолженности </a:t>
            </a:r>
          </a:p>
          <a:p>
            <a:pPr marL="342900" marR="0" lvl="0" indent="-34290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buFont typeface="Wingdings" panose="05000000000000000000" pitchFamily="2" charset="2"/>
              <a:buChar char="ü"/>
              <a:tabLst/>
            </a:pP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171450" marR="0" lvl="0" indent="-17145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buFont typeface="Wingdings" panose="05000000000000000000" pitchFamily="2" charset="2"/>
              <a:buChar char="ü"/>
              <a:tabLst/>
            </a:pPr>
            <a:endParaRPr kumimoji="0" lang="ru-RU" altLang="ru-RU" sz="500" b="0" i="0" u="none" strike="noStrike" cap="none" normalizeH="0" baseline="0" dirty="0" smtClean="0">
              <a:ln>
                <a:noFill/>
              </a:ln>
              <a:solidFill>
                <a:srgbClr val="004564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457200" marR="0" lvl="0" indent="-45720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buFont typeface="Wingdings" panose="05000000000000000000" pitchFamily="2" charset="2"/>
              <a:buChar char="ü"/>
              <a:tabLst/>
            </a:pPr>
            <a:r>
              <a:rPr kumimoji="0" lang="ru-RU" altLang="ru-RU" sz="2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 Narrow" pitchFamily="34" charset="0"/>
                <a:cs typeface="Arial" pitchFamily="34" charset="0"/>
              </a:rPr>
              <a:t>БЫСТРО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 Narrow" pitchFamily="34" charset="0"/>
                <a:cs typeface="Arial" pitchFamily="34" charset="0"/>
              </a:rPr>
              <a:t>: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3C64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 Narrow" pitchFamily="34" charset="0"/>
                <a:cs typeface="Arial" pitchFamily="34" charset="0"/>
              </a:rPr>
              <a:t>Оплачиваете прямо на </a:t>
            </a:r>
            <a:r>
              <a:rPr kumimoji="0" lang="ru-RU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 Narrow" pitchFamily="34" charset="0"/>
                <a:cs typeface="Arial" pitchFamily="34" charset="0"/>
              </a:rPr>
              <a:t>Госуслугах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R="0" lvl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 Narrow" pitchFamily="34" charset="0"/>
                <a:cs typeface="Arial" pitchFamily="34" charset="0"/>
              </a:rPr>
              <a:t>Оплатить налог можно в несколько кликов по кнопке</a:t>
            </a:r>
            <a:b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 Narrow" pitchFamily="34" charset="0"/>
                <a:cs typeface="Arial" pitchFamily="34" charset="0"/>
              </a:rPr>
            </a:b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 Narrow" pitchFamily="34" charset="0"/>
                <a:cs typeface="Arial" pitchFamily="34" charset="0"/>
              </a:rPr>
              <a:t>в уведомлении. Без комиссии</a:t>
            </a:r>
          </a:p>
          <a:p>
            <a:pPr marL="342900" marR="0" lvl="0" indent="-34290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buFont typeface="Wingdings" panose="05000000000000000000" pitchFamily="2" charset="2"/>
              <a:buChar char="ü"/>
              <a:tabLst/>
            </a:pP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457200" marR="0" lvl="0" indent="-45720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buFont typeface="Wingdings" panose="05000000000000000000" pitchFamily="2" charset="2"/>
              <a:buChar char="ü"/>
              <a:tabLst/>
            </a:pPr>
            <a:r>
              <a:rPr kumimoji="0" lang="ru-RU" altLang="ru-RU" sz="2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 Narrow" pitchFamily="34" charset="0"/>
                <a:cs typeface="Arial" pitchFamily="34" charset="0"/>
              </a:rPr>
              <a:t>КОМФОРТНО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 Narrow" pitchFamily="34" charset="0"/>
                <a:cs typeface="Arial" pitchFamily="34" charset="0"/>
              </a:rPr>
              <a:t>: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3C64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 Narrow" pitchFamily="34" charset="0"/>
                <a:cs typeface="Arial" pitchFamily="34" charset="0"/>
              </a:rPr>
              <a:t>Не придётся идти на почту</a:t>
            </a:r>
          </a:p>
          <a:p>
            <a:pPr marR="0" lvl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 Narrow" pitchFamily="34" charset="0"/>
                <a:cs typeface="Arial" pitchFamily="34" charset="0"/>
              </a:rPr>
              <a:t>Налоговые уведомления будут направляться на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 Narrow" pitchFamily="34" charset="0"/>
                <a:cs typeface="Arial" pitchFamily="34" charset="0"/>
              </a:rPr>
              <a:t>Госуслуги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 Narrow" pitchFamily="34" charset="0"/>
                <a:cs typeface="Arial" pitchFamily="34" charset="0"/>
              </a:rPr>
              <a:t>, без дублирования на бумажном</a:t>
            </a:r>
            <a:r>
              <a:rPr kumimoji="0" lang="ru-RU" altLang="ru-RU" sz="2400" b="0" i="0" u="none" strike="noStrike" cap="none" normalizeH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 Narrow" pitchFamily="34" charset="0"/>
                <a:cs typeface="Arial" pitchFamily="34" charset="0"/>
              </a:rPr>
              <a:t> носителе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692250" y="534483"/>
            <a:ext cx="4464496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43434"/>
                </a:solidFill>
                <a:effectLst/>
                <a:latin typeface="PF Din Text Cond Pro Medium" pitchFamily="2" charset="0"/>
                <a:cs typeface="Arial" pitchFamily="34" charset="0"/>
              </a:rPr>
              <a:t>УПРАВЛЕНИЕ ФЕДЕРАЛЬНОЙ НАЛОГОВОЙ СЛУЖБЫ 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43434"/>
                </a:solidFill>
                <a:effectLst/>
                <a:latin typeface="PF Din Text Cond Pro Medium" pitchFamily="2" charset="0"/>
                <a:cs typeface="Arial" pitchFamily="34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43434"/>
                </a:solidFill>
                <a:effectLst/>
                <a:latin typeface="PF Din Text Cond Pro Medium" pitchFamily="2" charset="0"/>
                <a:cs typeface="Arial" pitchFamily="34" charset="0"/>
              </a:rPr>
              <a:t>ПО РЕСПУБЛИКЕ БАШКОРТОСТАН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Picture 5" descr="FNS_gerb_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66" y="318922"/>
            <a:ext cx="992430" cy="1021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</p:pic>
      <p:pic>
        <p:nvPicPr>
          <p:cNvPr id="9" name="Picture 6" descr="gosuslugi______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00" b="100000" l="0" r="100000">
                        <a14:foregroundMark x1="35165" y1="31500" x2="35165" y2="31500"/>
                        <a14:foregroundMark x1="19780" y1="33500" x2="19780" y2="33500"/>
                        <a14:foregroundMark x1="4396" y1="34000" x2="4396" y2="34000"/>
                        <a14:foregroundMark x1="18681" y1="53000" x2="18681" y2="53000"/>
                        <a14:foregroundMark x1="33516" y1="54000" x2="33516" y2="54000"/>
                        <a14:foregroundMark x1="53846" y1="56500" x2="54396" y2="57500"/>
                        <a14:foregroundMark x1="62088" y1="54000" x2="62088" y2="54000"/>
                        <a14:foregroundMark x1="73077" y1="54000" x2="73077" y2="54000"/>
                        <a14:foregroundMark x1="5495" y1="51000" x2="5495" y2="51000"/>
                        <a14:foregroundMark x1="4396" y1="55500" x2="4396" y2="55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922" y="318922"/>
            <a:ext cx="920445" cy="101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994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00163" y="1836266"/>
            <a:ext cx="7488832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i="1" dirty="0" smtClean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ГДЕ</a:t>
            </a:r>
            <a:r>
              <a:rPr lang="ru-RU" altLang="ru-RU" sz="4400" b="1" i="1" spc="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altLang="ru-RU" sz="30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МОЖНО</a:t>
            </a:r>
            <a:r>
              <a:rPr lang="ru-RU" altLang="ru-RU" sz="4400" b="1" i="1" spc="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altLang="ru-RU" sz="3200" b="1" i="1" dirty="0" smtClean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ПОЛУЧИТЬ</a:t>
            </a:r>
            <a:r>
              <a:rPr lang="ru-RU" altLang="ru-RU" sz="4400" b="1" i="1" spc="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altLang="ru-RU" sz="30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ПОДРОБНУЮ</a:t>
            </a:r>
            <a:r>
              <a:rPr lang="ru-RU" altLang="ru-RU" sz="4400" b="1" i="1" spc="300" dirty="0" smtClean="0">
                <a:solidFill>
                  <a:srgbClr val="003C64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altLang="ru-RU" sz="3200" b="1" i="1" dirty="0" smtClean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ИНФОРМАЦИЮ</a:t>
            </a:r>
            <a:r>
              <a:rPr lang="ru-RU" altLang="ru-RU" sz="4400" b="1" i="1" spc="300" dirty="0" smtClean="0">
                <a:solidFill>
                  <a:srgbClr val="003C64"/>
                </a:solidFill>
                <a:latin typeface="Arial Narrow" pitchFamily="34" charset="0"/>
                <a:cs typeface="Arial" pitchFamily="34" charset="0"/>
              </a:rPr>
              <a:t>:</a:t>
            </a:r>
            <a:endParaRPr kumimoji="0" lang="ru-RU" altLang="ru-RU" sz="4400" b="1" i="1" u="none" strike="noStrike" cap="none" spc="300" normalizeH="0" dirty="0" smtClean="0">
              <a:ln>
                <a:noFill/>
              </a:ln>
              <a:solidFill>
                <a:srgbClr val="003C64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32110" y="3636466"/>
            <a:ext cx="8136905" cy="3744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ea typeface="Verdana" pitchFamily="34" charset="0"/>
                <a:cs typeface="Arial" pitchFamily="34" charset="0"/>
              </a:rPr>
              <a:t>Официальный </a:t>
            </a:r>
            <a:r>
              <a:rPr lang="ru-R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ea typeface="Verdana" pitchFamily="34" charset="0"/>
                <a:cs typeface="Arial" pitchFamily="34" charset="0"/>
              </a:rPr>
              <a:t>сайт ФНС России </a:t>
            </a:r>
            <a:r>
              <a:rPr lang="en-US" sz="3200" b="1" dirty="0" smtClean="0">
                <a:solidFill>
                  <a:srgbClr val="0070C0"/>
                </a:solidFill>
                <a:latin typeface="Arial Narrow" panose="020B0606020202030204" pitchFamily="34" charset="0"/>
                <a:ea typeface="Verdana" pitchFamily="34" charset="0"/>
                <a:cs typeface="Arial" pitchFamily="34" charset="0"/>
              </a:rPr>
              <a:t>www.nalog.gov.ru</a:t>
            </a:r>
            <a:endParaRPr lang="ru-RU" sz="3200" b="1" dirty="0" smtClean="0">
              <a:solidFill>
                <a:srgbClr val="0070C0"/>
              </a:solidFill>
              <a:latin typeface="Arial Narrow" panose="020B0606020202030204" pitchFamily="34" charset="0"/>
              <a:ea typeface="Verdana" pitchFamily="34" charset="0"/>
              <a:cs typeface="Arial" pitchFamily="34" charset="0"/>
            </a:endParaRPr>
          </a:p>
          <a:p>
            <a:endParaRPr lang="ru-RU" sz="4200" b="1" dirty="0">
              <a:solidFill>
                <a:srgbClr val="004564"/>
              </a:solidFill>
              <a:latin typeface="Arial Narrow" panose="020B0606020202030204" pitchFamily="34" charset="0"/>
              <a:ea typeface="Verdana" pitchFamily="34" charset="0"/>
              <a:cs typeface="Arial" pitchFamily="34" charset="0"/>
            </a:endParaRPr>
          </a:p>
          <a:p>
            <a:pPr marL="571500" indent="-571500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ea typeface="Verdana" pitchFamily="34" charset="0"/>
                <a:cs typeface="Arial" pitchFamily="34" charset="0"/>
              </a:rPr>
              <a:t>Единый Контакт-центр ФНС России </a:t>
            </a:r>
            <a:br>
              <a:rPr lang="ru-R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ea typeface="Verdana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rgbClr val="0070C0"/>
                </a:solidFill>
                <a:latin typeface="Arial Narrow" panose="020B0606020202030204" pitchFamily="34" charset="0"/>
                <a:ea typeface="Verdana" pitchFamily="34" charset="0"/>
                <a:cs typeface="Arial" pitchFamily="34" charset="0"/>
              </a:rPr>
              <a:t>8-800-222-22-22</a:t>
            </a:r>
            <a:endParaRPr lang="ru-RU" sz="3200" b="1" dirty="0">
              <a:solidFill>
                <a:srgbClr val="0070C0"/>
              </a:solidFill>
              <a:latin typeface="Arial Narrow" panose="020B0606020202030204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19562" y="8504180"/>
            <a:ext cx="76200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PF Din Text Cond Pro Medium" pitchFamily="2" charset="0"/>
                <a:cs typeface="Arial" pitchFamily="34" charset="0"/>
              </a:rPr>
              <a:t>2023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1692250" y="534483"/>
            <a:ext cx="4464496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43434"/>
                </a:solidFill>
                <a:effectLst/>
                <a:latin typeface="PF Din Text Cond Pro Medium" pitchFamily="2" charset="0"/>
                <a:cs typeface="Arial" pitchFamily="34" charset="0"/>
              </a:rPr>
              <a:t>УПРАВЛЕНИЕ ФЕДЕРАЛЬНОЙ НАЛОГОВОЙ СЛУЖБЫ </a:t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43434"/>
                </a:solidFill>
                <a:effectLst/>
                <a:latin typeface="PF Din Text Cond Pro Medium" pitchFamily="2" charset="0"/>
                <a:cs typeface="Arial" pitchFamily="34" charset="0"/>
              </a:rPr>
            </a:b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343434"/>
                </a:solidFill>
                <a:effectLst/>
                <a:latin typeface="PF Din Text Cond Pro Medium" pitchFamily="2" charset="0"/>
                <a:cs typeface="Arial" pitchFamily="34" charset="0"/>
              </a:rPr>
              <a:t>ПО РЕСПУБЛИКЕ БАШКОРТОСТАН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Picture 5" descr="FNS_gerb_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66" y="318922"/>
            <a:ext cx="992430" cy="1021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</p:pic>
      <p:pic>
        <p:nvPicPr>
          <p:cNvPr id="8" name="Picture 6" descr="gosuslugi______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00" b="100000" l="0" r="100000">
                        <a14:foregroundMark x1="35165" y1="31500" x2="35165" y2="31500"/>
                        <a14:foregroundMark x1="19780" y1="33500" x2="19780" y2="33500"/>
                        <a14:foregroundMark x1="4396" y1="34000" x2="4396" y2="34000"/>
                        <a14:foregroundMark x1="18681" y1="53000" x2="18681" y2="53000"/>
                        <a14:foregroundMark x1="33516" y1="54000" x2="33516" y2="54000"/>
                        <a14:foregroundMark x1="53846" y1="56500" x2="54396" y2="57500"/>
                        <a14:foregroundMark x1="62088" y1="54000" x2="62088" y2="54000"/>
                        <a14:foregroundMark x1="73077" y1="54000" x2="73077" y2="54000"/>
                        <a14:foregroundMark x1="5495" y1="51000" x2="5495" y2="51000"/>
                        <a14:foregroundMark x1="4396" y1="55500" x2="4396" y2="55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922" y="318922"/>
            <a:ext cx="920445" cy="101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088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</TotalTime>
  <Words>201</Words>
  <Application>Microsoft Office PowerPoint</Application>
  <PresentationFormat>Произвольный</PresentationFormat>
  <Paragraphs>64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Как получить налоговый вычет? - представить декларацию в налоговый орган по окончании года; - обратиться к работодателю до окончания года; - упрощенный порядок (имущественный и инвестиционные вычеты).</dc:title>
  <dc:creator>User</dc:creator>
  <cp:lastModifiedBy>Фатхутдинова Эльнара Илфатовна</cp:lastModifiedBy>
  <cp:revision>68</cp:revision>
  <cp:lastPrinted>2023-07-14T07:19:49Z</cp:lastPrinted>
  <dcterms:created xsi:type="dcterms:W3CDTF">2023-06-01T12:27:52Z</dcterms:created>
  <dcterms:modified xsi:type="dcterms:W3CDTF">2023-07-14T08:15:43Z</dcterms:modified>
</cp:coreProperties>
</file>